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73" r:id="rId4"/>
    <p:sldId id="258" r:id="rId5"/>
    <p:sldId id="259" r:id="rId6"/>
    <p:sldId id="274" r:id="rId7"/>
    <p:sldId id="275"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4416" autoAdjust="0"/>
  </p:normalViewPr>
  <p:slideViewPr>
    <p:cSldViewPr snapToGrid="0">
      <p:cViewPr varScale="1">
        <p:scale>
          <a:sx n="52" d="100"/>
          <a:sy n="52" d="100"/>
        </p:scale>
        <p:origin x="9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298386-B173-4E3A-8DF5-E0C788CB2FBD}" type="datetimeFigureOut">
              <a:rPr lang="en-US" smtClean="0"/>
              <a:t>3/13/2015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D14A92-1356-4321-9B8D-CE3DE2827173}" type="slidenum">
              <a:rPr lang="en-US" smtClean="0"/>
              <a:t>‹#›</a:t>
            </a:fld>
            <a:endParaRPr lang="en-US"/>
          </a:p>
        </p:txBody>
      </p:sp>
    </p:spTree>
    <p:extLst>
      <p:ext uri="{BB962C8B-B14F-4D97-AF65-F5344CB8AC3E}">
        <p14:creationId xmlns:p14="http://schemas.microsoft.com/office/powerpoint/2010/main" val="2912710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EEB75E-E3CE-414F-B9F9-3B4E9FEB4E32}" type="datetimeFigureOut">
              <a:rPr lang="en-US" smtClean="0"/>
              <a:t>3/13/2015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6875CE-DDFF-4F7B-8B3D-27083F2055BE}" type="slidenum">
              <a:rPr lang="en-US" smtClean="0"/>
              <a:t>‹#›</a:t>
            </a:fld>
            <a:endParaRPr lang="en-US"/>
          </a:p>
        </p:txBody>
      </p:sp>
    </p:spTree>
    <p:extLst>
      <p:ext uri="{BB962C8B-B14F-4D97-AF65-F5344CB8AC3E}">
        <p14:creationId xmlns:p14="http://schemas.microsoft.com/office/powerpoint/2010/main" val="166543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 to the audience</a:t>
            </a:r>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a:t>
            </a:fld>
            <a:endParaRPr lang="en-US"/>
          </a:p>
        </p:txBody>
      </p:sp>
    </p:spTree>
    <p:extLst>
      <p:ext uri="{BB962C8B-B14F-4D97-AF65-F5344CB8AC3E}">
        <p14:creationId xmlns:p14="http://schemas.microsoft.com/office/powerpoint/2010/main" val="57084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err="1"/>
              <a:t>GigiRose</a:t>
            </a:r>
            <a:r>
              <a:rPr lang="en-US" b="1" i="1" dirty="0"/>
              <a:t> </a:t>
            </a:r>
            <a:r>
              <a:rPr lang="en-US" b="1" i="1" dirty="0" err="1"/>
              <a:t>Bodycare</a:t>
            </a:r>
            <a:r>
              <a:rPr lang="en-US" b="1" i="1" dirty="0"/>
              <a:t>,</a:t>
            </a:r>
            <a:r>
              <a:rPr lang="en-US" dirty="0"/>
              <a:t> a company producing all natural cellulite reducing cream, received $600 in startup funds.  Owner Jilianne Cady is a 10</a:t>
            </a:r>
            <a:r>
              <a:rPr lang="en-US" baseline="30000" dirty="0"/>
              <a:t>th</a:t>
            </a:r>
            <a:r>
              <a:rPr lang="en-US" dirty="0"/>
              <a:t> grader at Holy Cross Academy in Canastota. Jilianne was also presented with the one year membership to the Greater Utica Chamber of Commerce. </a:t>
            </a:r>
          </a:p>
          <a:p>
            <a:r>
              <a:rPr lang="en-US" dirty="0"/>
              <a:t> </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15</a:t>
            </a:fld>
            <a:endParaRPr lang="en-US"/>
          </a:p>
        </p:txBody>
      </p:sp>
    </p:spTree>
    <p:extLst>
      <p:ext uri="{BB962C8B-B14F-4D97-AF65-F5344CB8AC3E}">
        <p14:creationId xmlns:p14="http://schemas.microsoft.com/office/powerpoint/2010/main" val="146205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MVCC/YEA! partnership has built and strengthened ties throughout the entire community. Alumni, sponsors, and local businesses have been able to participate in learning at MVCC in a way that wasn’t possible before. These local professionals are giving back to the students in a way that is meaningful and gratifying. </a:t>
            </a:r>
          </a:p>
          <a:p>
            <a:pPr defTabSz="931774">
              <a:defRPr/>
            </a:pPr>
            <a:r>
              <a:rPr lang="en-US" dirty="0"/>
              <a:t>The YEA! program will help to keep young people in the area and in turn revitalize the community. The students are seeing that they can have success right here in their own backyards, while building relationships with local professionals. The program ties local business professionals to these young entrepreneurs, in turn helping the students to launch their own businesses and become impassioned local leaders.</a:t>
            </a:r>
            <a:r>
              <a:rPr lang="en-US" dirty="0" smtClean="0"/>
              <a:t> </a:t>
            </a:r>
          </a:p>
          <a:p>
            <a:pPr defTabSz="931774">
              <a:defRPr/>
            </a:pPr>
            <a:r>
              <a:rPr lang="en-US" dirty="0" smtClean="0"/>
              <a:t>By focusing on fostering the entrepreneurial spirit of the youth in our community, we are securing the future economic success of our community. This partnership maximizes the expertise and resources of both of our institutions. Mohawk Valley Community College, as the leading community college in the area, is able to offer excellence in education and educational facilities, while the Mohawk Valley Chamber is able to provide extensive linkages between local business owners, the college, and the students. </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16</a:t>
            </a:fld>
            <a:endParaRPr lang="en-US"/>
          </a:p>
        </p:txBody>
      </p:sp>
    </p:spTree>
    <p:extLst>
      <p:ext uri="{BB962C8B-B14F-4D97-AF65-F5344CB8AC3E}">
        <p14:creationId xmlns:p14="http://schemas.microsoft.com/office/powerpoint/2010/main" val="342374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Overview</a:t>
            </a:r>
            <a:r>
              <a:rPr lang="en-US" baseline="0" dirty="0" smtClean="0"/>
              <a:t> of YEA: </a:t>
            </a:r>
            <a:r>
              <a:rPr lang="en-US" dirty="0"/>
              <a:t>The Young Entrepreneurs Academy (YEA!) is a groundbreaking and exciting after-school program that transforms local middle and high school students into real, confident entrepreneurs. Through the year long program, students generate business ideas, conduct market research, write business plans, and then pitch business ideas to a panel of investors for funding to launch their very own real businesses. The class is held at MVCC Utica Campus from 4pm to 7pm on Wednesday nights, from November to May, for a total of approximately 30 weeks.</a:t>
            </a:r>
          </a:p>
          <a:p>
            <a:pPr marL="174708" indent="-174708">
              <a:buFontTx/>
              <a:buChar char="-"/>
            </a:pPr>
            <a:r>
              <a:rPr lang="en-US" dirty="0" smtClean="0"/>
              <a:t>Intro video (7 min)</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2</a:t>
            </a:fld>
            <a:endParaRPr lang="en-US"/>
          </a:p>
        </p:txBody>
      </p:sp>
    </p:spTree>
    <p:extLst>
      <p:ext uri="{BB962C8B-B14F-4D97-AF65-F5344CB8AC3E}">
        <p14:creationId xmlns:p14="http://schemas.microsoft.com/office/powerpoint/2010/main" val="544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 &amp; Mission</a:t>
            </a:r>
          </a:p>
          <a:p>
            <a:r>
              <a:rPr lang="en-US" b="1" u="sng" dirty="0" smtClean="0"/>
              <a:t>YEA! Mission:</a:t>
            </a:r>
            <a:r>
              <a:rPr lang="en-US" b="1" dirty="0" smtClean="0"/>
              <a:t> </a:t>
            </a:r>
            <a:endParaRPr lang="en-US" dirty="0" smtClean="0"/>
          </a:p>
          <a:p>
            <a:r>
              <a:rPr lang="en-US" dirty="0" smtClean="0"/>
              <a:t> </a:t>
            </a:r>
          </a:p>
          <a:p>
            <a:r>
              <a:rPr lang="en-US" dirty="0" smtClean="0"/>
              <a:t>Develop and deliver experience-based entrepreneurship programs to young people to:</a:t>
            </a:r>
          </a:p>
          <a:p>
            <a:r>
              <a:rPr lang="en-US" dirty="0" smtClean="0"/>
              <a:t> </a:t>
            </a:r>
          </a:p>
          <a:p>
            <a:r>
              <a:rPr lang="en-US" dirty="0" smtClean="0"/>
              <a:t>Enable them to transition successfully to adulthood;</a:t>
            </a:r>
          </a:p>
          <a:p>
            <a:r>
              <a:rPr lang="en-US" dirty="0" smtClean="0"/>
              <a:t>Help them to pursue their dreams by harnessing their creativity and energy;</a:t>
            </a:r>
          </a:p>
          <a:p>
            <a:r>
              <a:rPr lang="en-US" dirty="0" smtClean="0"/>
              <a:t>Help them transform their ideas into tangible enterprises that create economic and social value for a better world;</a:t>
            </a:r>
          </a:p>
          <a:p>
            <a:r>
              <a:rPr lang="en-US" dirty="0" smtClean="0"/>
              <a:t>Develop the character of tomorrow’s leaders based on personal principles and values; </a:t>
            </a:r>
          </a:p>
          <a:p>
            <a:r>
              <a:rPr lang="en-US" dirty="0" smtClean="0"/>
              <a:t>Enable educational institutions and Chambers of Commerce to provide successful and effective entrepreneurship programs for middle and high school students;</a:t>
            </a:r>
          </a:p>
          <a:p>
            <a:r>
              <a:rPr lang="en-US" dirty="0" smtClean="0"/>
              <a:t>Create a culture of innovation in schools and communities across the nation; and</a:t>
            </a:r>
          </a:p>
          <a:p>
            <a:r>
              <a:rPr lang="en-US" dirty="0" smtClean="0"/>
              <a:t>Foster the entrepreneurial mindset in young people, educators, and community members.</a:t>
            </a:r>
          </a:p>
          <a:p>
            <a:r>
              <a:rPr lang="en-US" dirty="0" smtClean="0"/>
              <a:t> </a:t>
            </a:r>
          </a:p>
          <a:p>
            <a:r>
              <a:rPr lang="en-US" b="1" dirty="0" smtClean="0"/>
              <a:t>YEA! Vision:</a:t>
            </a:r>
            <a:r>
              <a:rPr lang="en-US" dirty="0" smtClean="0"/>
              <a:t> To be a leader in establishing innovative, experiential entrepreneurship programs for middle and high school students, delivering these programs through colleges and universities, and in high schools and middle schools throughout the country, in close cooperation with local community and business leaders and their organizations. To partner with like minded organizations to effectively deliver entrepreneurship education to young people across our nation.</a:t>
            </a:r>
          </a:p>
          <a:p>
            <a:r>
              <a:rPr lang="en-US" dirty="0" smtClean="0"/>
              <a:t> </a:t>
            </a:r>
          </a:p>
          <a:p>
            <a:r>
              <a:rPr lang="en-US" dirty="0" smtClean="0"/>
              <a:t>YEA! provides a focused introduction to the business world, combining a dynamic, proven curriculum with the experiences of local leaders of industry, community members, educators and entrepreneurs. The goal of all YEA! classes is for each student to successfully launch their own business. </a:t>
            </a:r>
          </a:p>
          <a:p>
            <a:r>
              <a:rPr lang="en-US" dirty="0" smtClean="0"/>
              <a:t> </a:t>
            </a:r>
          </a:p>
          <a:p>
            <a:r>
              <a:rPr lang="en-US" dirty="0" smtClean="0"/>
              <a:t>The Young Entrepreneurs Academy, Inc. (YEA! Inc) is a charitable, tax-exempt organization under Section 501c (3) of the Internal Revenue Code. </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3</a:t>
            </a:fld>
            <a:endParaRPr lang="en-US"/>
          </a:p>
        </p:txBody>
      </p:sp>
    </p:spTree>
    <p:extLst>
      <p:ext uri="{BB962C8B-B14F-4D97-AF65-F5344CB8AC3E}">
        <p14:creationId xmlns:p14="http://schemas.microsoft.com/office/powerpoint/2010/main" val="413732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Instructors</a:t>
            </a:r>
            <a:endParaRPr lang="en-US" dirty="0"/>
          </a:p>
          <a:p>
            <a:pPr lvl="0"/>
            <a:r>
              <a:rPr lang="en-US" dirty="0"/>
              <a:t>Michelle Truett, 484 Design </a:t>
            </a:r>
          </a:p>
          <a:p>
            <a:pPr lvl="0"/>
            <a:r>
              <a:rPr lang="en-US" dirty="0"/>
              <a:t>Brett Truett, </a:t>
            </a:r>
            <a:r>
              <a:rPr lang="en-US" dirty="0" err="1"/>
              <a:t>Softnose</a:t>
            </a:r>
            <a:r>
              <a:rPr lang="en-US" dirty="0"/>
              <a:t>, Inc. </a:t>
            </a:r>
          </a:p>
          <a:p>
            <a:pPr lvl="0"/>
            <a:r>
              <a:rPr lang="en-US" dirty="0"/>
              <a:t>Joe Mandia, Hi-</a:t>
            </a:r>
            <a:r>
              <a:rPr lang="en-US" dirty="0" err="1"/>
              <a:t>Rez</a:t>
            </a:r>
            <a:r>
              <a:rPr lang="en-US" dirty="0"/>
              <a:t> Studios</a:t>
            </a:r>
          </a:p>
          <a:p>
            <a:r>
              <a:rPr lang="en-US" dirty="0"/>
              <a:t> </a:t>
            </a:r>
          </a:p>
          <a:p>
            <a:r>
              <a:rPr lang="en-US" i="1" dirty="0"/>
              <a:t>Number of Students </a:t>
            </a:r>
            <a:endParaRPr lang="en-US" dirty="0"/>
          </a:p>
          <a:p>
            <a:r>
              <a:rPr lang="en-US" dirty="0"/>
              <a:t>We have the capacity to have up to 22 students. </a:t>
            </a:r>
          </a:p>
          <a:p>
            <a:pPr lvl="0"/>
            <a:r>
              <a:rPr lang="en-US" dirty="0"/>
              <a:t>2012-2013, 8 Students </a:t>
            </a:r>
          </a:p>
          <a:p>
            <a:pPr lvl="0"/>
            <a:r>
              <a:rPr lang="en-US" dirty="0"/>
              <a:t>2013-2014, 12 Students </a:t>
            </a:r>
          </a:p>
          <a:p>
            <a:r>
              <a:rPr lang="en-US" dirty="0"/>
              <a:t> </a:t>
            </a:r>
          </a:p>
          <a:p>
            <a:r>
              <a:rPr lang="en-US" i="1" dirty="0"/>
              <a:t>Fieldtrips </a:t>
            </a:r>
            <a:endParaRPr lang="en-US" dirty="0"/>
          </a:p>
          <a:p>
            <a:r>
              <a:rPr lang="en-US" dirty="0"/>
              <a:t>The fieldtrips consist of trips to a Salon, County Clerk’s Office, a Franchised Business, a Broadway Theatre, “Cool Business” and a Sports Complex. </a:t>
            </a:r>
          </a:p>
          <a:p>
            <a:pPr lvl="0"/>
            <a:r>
              <a:rPr lang="en-US" dirty="0"/>
              <a:t>County Clerk’s Office</a:t>
            </a:r>
          </a:p>
          <a:p>
            <a:pPr lvl="0"/>
            <a:r>
              <a:rPr lang="en-US" dirty="0"/>
              <a:t>Delmonico’s Italian Steakhouse </a:t>
            </a:r>
          </a:p>
          <a:p>
            <a:pPr lvl="0"/>
            <a:r>
              <a:rPr lang="en-US" dirty="0"/>
              <a:t>F.X. Matt Brewery</a:t>
            </a:r>
          </a:p>
          <a:p>
            <a:pPr lvl="0"/>
            <a:r>
              <a:rPr lang="en-US" dirty="0"/>
              <a:t>John </a:t>
            </a:r>
            <a:r>
              <a:rPr lang="en-US" dirty="0" err="1"/>
              <a:t>Latini</a:t>
            </a:r>
            <a:r>
              <a:rPr lang="en-US" dirty="0"/>
              <a:t> Salon </a:t>
            </a:r>
          </a:p>
          <a:p>
            <a:pPr lvl="0"/>
            <a:r>
              <a:rPr lang="en-US" dirty="0"/>
              <a:t>PJ Green </a:t>
            </a:r>
          </a:p>
          <a:p>
            <a:pPr lvl="0"/>
            <a:r>
              <a:rPr lang="en-US" dirty="0"/>
              <a:t>Stanley Theatre </a:t>
            </a:r>
          </a:p>
          <a:p>
            <a:pPr lvl="0"/>
            <a:r>
              <a:rPr lang="en-US" dirty="0"/>
              <a:t>Utica Roasting Company </a:t>
            </a:r>
          </a:p>
          <a:p>
            <a:pPr lvl="0"/>
            <a:r>
              <a:rPr lang="en-US" dirty="0"/>
              <a:t>Utica Auditorium </a:t>
            </a:r>
          </a:p>
          <a:p>
            <a:r>
              <a:rPr lang="en-US" dirty="0"/>
              <a:t> </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4</a:t>
            </a:fld>
            <a:endParaRPr lang="en-US"/>
          </a:p>
        </p:txBody>
      </p:sp>
    </p:spTree>
    <p:extLst>
      <p:ext uri="{BB962C8B-B14F-4D97-AF65-F5344CB8AC3E}">
        <p14:creationId xmlns:p14="http://schemas.microsoft.com/office/powerpoint/2010/main" val="416487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Big Idea! </a:t>
            </a:r>
            <a:endParaRPr lang="en-US" dirty="0"/>
          </a:p>
          <a:p>
            <a:r>
              <a:rPr lang="en-US" dirty="0"/>
              <a:t>During these classes, the students will be brainstorming and identifying different skills, talents, interests and passions that they possess and how those intersect with a great business opportunity for them. The students in this first segment of the class will come up with great business ideas that they will perfect and ultimately launch by the end of the program.  </a:t>
            </a:r>
          </a:p>
          <a:p>
            <a:r>
              <a:rPr lang="en-US" b="1" dirty="0"/>
              <a:t>“The Business Plan &amp; Pitch” </a:t>
            </a:r>
            <a:endParaRPr lang="en-US" dirty="0"/>
          </a:p>
          <a:p>
            <a:r>
              <a:rPr lang="en-US" dirty="0"/>
              <a:t>During these classes, the students will be putting together their business plans based on their business ideas created in the previous weeks and preparing to pitch their plans for funding at the exciting Investor Panel Event!  This segment teaches students the process of writing a complete business plan, how to meet deadlines and benchmarks, and how to polish and prepare their plans to pitch to a panel of investors for the hopes of getting funded. </a:t>
            </a:r>
          </a:p>
          <a:p>
            <a:r>
              <a:rPr lang="en-US" b="1" dirty="0"/>
              <a:t>“The Launch!” </a:t>
            </a:r>
            <a:endParaRPr lang="en-US" dirty="0"/>
          </a:p>
          <a:p>
            <a:r>
              <a:rPr lang="en-US" dirty="0"/>
              <a:t>During these classes, the students will be putting their business plans to action as they manufacture products, order equipment, perfect their services, and prepare to get their first real customers at the Trade Show Event!  Students will open bank accounts, legally register their business name and actually complete the launch of their business. The students also will participate in the YEA! Saunders Scholars Semi-Finals and potentially Finals of the National College Scholarship Competition and compete for college scholarship prizes. </a:t>
            </a:r>
          </a:p>
          <a:p>
            <a:r>
              <a:rPr lang="en-US" dirty="0"/>
              <a:t> </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6</a:t>
            </a:fld>
            <a:endParaRPr lang="en-US"/>
          </a:p>
        </p:txBody>
      </p:sp>
    </p:spTree>
    <p:extLst>
      <p:ext uri="{BB962C8B-B14F-4D97-AF65-F5344CB8AC3E}">
        <p14:creationId xmlns:p14="http://schemas.microsoft.com/office/powerpoint/2010/main" val="391574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11</a:t>
            </a:fld>
            <a:endParaRPr lang="en-US"/>
          </a:p>
        </p:txBody>
      </p:sp>
    </p:spTree>
    <p:extLst>
      <p:ext uri="{BB962C8B-B14F-4D97-AF65-F5344CB8AC3E}">
        <p14:creationId xmlns:p14="http://schemas.microsoft.com/office/powerpoint/2010/main" val="386655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Year 1: </a:t>
            </a:r>
          </a:p>
          <a:p>
            <a:pPr defTabSz="931774">
              <a:defRPr/>
            </a:pPr>
            <a:r>
              <a:rPr lang="en-US" b="1" i="1" dirty="0"/>
              <a:t>Toast Tees, </a:t>
            </a:r>
            <a:r>
              <a:rPr lang="en-US" dirty="0"/>
              <a:t>a product based company making custom t-shirts and other promotional items, received $590 in startup funds. Owner Michael Marchio is in tenth grade at New Hartford Senior High. Michael was also the recipient of the one year membership from the Mohawk Valley Chamber of Commerce. </a:t>
            </a:r>
          </a:p>
          <a:p>
            <a:pPr defTabSz="931774">
              <a:defRPr/>
            </a:pPr>
            <a:endParaRPr lang="en-US" dirty="0"/>
          </a:p>
          <a:p>
            <a:pPr defTabSz="931774">
              <a:defRPr/>
            </a:pPr>
            <a:r>
              <a:rPr lang="en-US" dirty="0"/>
              <a:t>Mikey has continued his business. He continues to sell his products and is a continued Chamber Member. He has expanded his business to include mouse pads, banners, frames, bags, mugs, pet accessories, and more.</a:t>
            </a:r>
          </a:p>
          <a:p>
            <a:pPr defTabSz="931774">
              <a:defRPr/>
            </a:pPr>
            <a:endParaRPr lang="en-US" dirty="0"/>
          </a:p>
          <a:p>
            <a:pPr defTabSz="931774">
              <a:defRPr/>
            </a:pPr>
            <a:r>
              <a:rPr lang="en-US" dirty="0"/>
              <a:t>Toast Tees is a mobile custom apparel manufacturer. Using heat transfer, Toast Tees can place single color or full color scheme pictures onto ultimately any piece of apparel. Toast Tees is also mobile because it has the ability to go to events and create T-Shirts onsite, using their mobile trailer or their table top heat transfer machine.  </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12</a:t>
            </a:fld>
            <a:endParaRPr lang="en-US"/>
          </a:p>
        </p:txBody>
      </p:sp>
    </p:spTree>
    <p:extLst>
      <p:ext uri="{BB962C8B-B14F-4D97-AF65-F5344CB8AC3E}">
        <p14:creationId xmlns:p14="http://schemas.microsoft.com/office/powerpoint/2010/main" val="361020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err="1"/>
              <a:t>Balloonies</a:t>
            </a:r>
            <a:r>
              <a:rPr lang="en-US" b="1" i="1" dirty="0"/>
              <a:t>, </a:t>
            </a:r>
            <a:r>
              <a:rPr lang="en-US" dirty="0"/>
              <a:t>a balloon gift company, received $1000 in startup funds at the YEA MVCC Trade Show. Owner </a:t>
            </a:r>
            <a:r>
              <a:rPr lang="en-US" dirty="0" err="1"/>
              <a:t>Yasmine</a:t>
            </a:r>
            <a:r>
              <a:rPr lang="en-US" dirty="0"/>
              <a:t> Mohamed is in sixth grade at Otto </a:t>
            </a:r>
            <a:r>
              <a:rPr lang="en-US" dirty="0" err="1"/>
              <a:t>Shortell</a:t>
            </a:r>
            <a:r>
              <a:rPr lang="en-US" dirty="0"/>
              <a:t> Middle School in Oneida. </a:t>
            </a:r>
            <a:r>
              <a:rPr lang="en-US" dirty="0" err="1"/>
              <a:t>Yasmine</a:t>
            </a:r>
            <a:r>
              <a:rPr lang="en-US" dirty="0"/>
              <a:t> was selected as the Saunders Scholar Finalist by the Investor Panel. She goes on to compete in Rochester at the Saunders Scholar Event, with 41 other students from around the country. </a:t>
            </a:r>
            <a:r>
              <a:rPr lang="en-US" dirty="0" err="1"/>
              <a:t>Yasmine</a:t>
            </a:r>
            <a:r>
              <a:rPr lang="en-US" dirty="0"/>
              <a:t> also received a Presidential Scholarship from MVCC. </a:t>
            </a:r>
          </a:p>
          <a:p>
            <a:pPr lvl="0"/>
            <a:endParaRPr lang="en-US" dirty="0"/>
          </a:p>
          <a:p>
            <a:r>
              <a:rPr lang="en-US" dirty="0"/>
              <a:t>On Thursday, April 25th, young entrepreneurs aged 11-18, representing 41 communities from 16 states gathered in Rochester to pitch their big business ideas as a part of the Saunders Scholar Event. At the end of the night, she was one of only nine students selected to move forward to the finals, taking place Friday night, April 26. When all was said and done, </a:t>
            </a:r>
            <a:r>
              <a:rPr lang="en-US" dirty="0" err="1"/>
              <a:t>Yasmine</a:t>
            </a:r>
            <a:r>
              <a:rPr lang="en-US" dirty="0"/>
              <a:t> took 3</a:t>
            </a:r>
            <a:r>
              <a:rPr lang="en-US" baseline="30000" dirty="0"/>
              <a:t>rd</a:t>
            </a:r>
            <a:r>
              <a:rPr lang="en-US" dirty="0"/>
              <a:t> place in the competition, winning a $20,000 scholarship to Rochester Institute of Technology, a fast pass to audition for the show “Shark Tank,” and the opportunity to be interviewed in an upcoming issue of “Teen Vogue.” </a:t>
            </a:r>
          </a:p>
          <a:p>
            <a:endParaRPr lang="en-US" baseline="0" dirty="0" smtClean="0"/>
          </a:p>
          <a:p>
            <a:pPr defTabSz="931774">
              <a:defRPr/>
            </a:pPr>
            <a:r>
              <a:rPr lang="en-US" dirty="0" err="1"/>
              <a:t>Balloonies</a:t>
            </a:r>
            <a:r>
              <a:rPr lang="en-US" dirty="0"/>
              <a:t> is a sole proprietorship that makes and creates creative, unique and fun balloon gifts. The CEO, </a:t>
            </a:r>
            <a:r>
              <a:rPr lang="en-US" dirty="0" err="1"/>
              <a:t>Yasmine</a:t>
            </a:r>
            <a:r>
              <a:rPr lang="en-US" dirty="0"/>
              <a:t> Mohamed, came up with this idea after hearing person after person say they hate when they get a plain old gift basket. A gift stuffed inside a balloon would be a fresh new spin on the boring old “gift basket” in Central New York.  A balloon gift is a customizable, fun alternative to the typical gift. You will see an instant smile come to the gift giver and the recipient when they pop the balloon gift!</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13</a:t>
            </a:fld>
            <a:endParaRPr lang="en-US"/>
          </a:p>
        </p:txBody>
      </p:sp>
    </p:spTree>
    <p:extLst>
      <p:ext uri="{BB962C8B-B14F-4D97-AF65-F5344CB8AC3E}">
        <p14:creationId xmlns:p14="http://schemas.microsoft.com/office/powerpoint/2010/main" val="401988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Grazing Pigs Farm, </a:t>
            </a:r>
            <a:r>
              <a:rPr lang="en-US" dirty="0"/>
              <a:t>all-natural grass fed pig farm, received $325 in startup funds. Owner Charles Pilbeam is 16 years old and is home schooled in </a:t>
            </a:r>
            <a:r>
              <a:rPr lang="en-US" dirty="0" err="1"/>
              <a:t>Stittville</a:t>
            </a:r>
            <a:r>
              <a:rPr lang="en-US" dirty="0"/>
              <a:t>, NY.</a:t>
            </a:r>
          </a:p>
          <a:p>
            <a:pPr defTabSz="931774">
              <a:defRPr/>
            </a:pPr>
            <a:endParaRPr lang="en-US" dirty="0"/>
          </a:p>
          <a:p>
            <a:pPr defTabSz="931774">
              <a:defRPr/>
            </a:pPr>
            <a:r>
              <a:rPr lang="en-US" dirty="0"/>
              <a:t>Grazing Pigs Farm received $325 from the Young Entrepreneurs Academy. The owner Charles Pilbeam has used the funds to pay $75 to pay a designer for the business log. He also spent $31.95 to purchase his DBA. He has used the remaining $218.05 to purchase a pig Port-A-Hut that cost $300. The pig Port-A-Hut is a building to keep the pigs out of the whether when they are in pasture that is moveable to allow Grazing Pigs Farm to move the pigs to different pasture sections.</a:t>
            </a:r>
          </a:p>
          <a:p>
            <a:endParaRPr lang="en-US" dirty="0"/>
          </a:p>
        </p:txBody>
      </p:sp>
      <p:sp>
        <p:nvSpPr>
          <p:cNvPr id="4" name="Slide Number Placeholder 3"/>
          <p:cNvSpPr>
            <a:spLocks noGrp="1"/>
          </p:cNvSpPr>
          <p:nvPr>
            <p:ph type="sldNum" sz="quarter" idx="10"/>
          </p:nvPr>
        </p:nvSpPr>
        <p:spPr/>
        <p:txBody>
          <a:bodyPr/>
          <a:lstStyle/>
          <a:p>
            <a:fld id="{DB6875CE-DDFF-4F7B-8B3D-27083F2055BE}" type="slidenum">
              <a:rPr lang="en-US" smtClean="0"/>
              <a:t>14</a:t>
            </a:fld>
            <a:endParaRPr lang="en-US"/>
          </a:p>
        </p:txBody>
      </p:sp>
    </p:spTree>
    <p:extLst>
      <p:ext uri="{BB962C8B-B14F-4D97-AF65-F5344CB8AC3E}">
        <p14:creationId xmlns:p14="http://schemas.microsoft.com/office/powerpoint/2010/main" val="92115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02B5F6-800B-4E9D-9DED-69943C36C063}"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3DF8-6DA7-4DAF-9264-B5F2DB8D28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23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02B5F6-800B-4E9D-9DED-69943C36C063}"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414768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02B5F6-800B-4E9D-9DED-69943C36C063}"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90399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02B5F6-800B-4E9D-9DED-69943C36C063}"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70349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2B5F6-800B-4E9D-9DED-69943C36C063}"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03DF8-6DA7-4DAF-9264-B5F2DB8D28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84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02B5F6-800B-4E9D-9DED-69943C36C063}"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171476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02B5F6-800B-4E9D-9DED-69943C36C063}"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225927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02B5F6-800B-4E9D-9DED-69943C36C063}"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316918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102B5F6-800B-4E9D-9DED-69943C36C063}" type="datetimeFigureOut">
              <a:rPr lang="en-US" smtClean="0"/>
              <a:t>3/13/2015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13846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02B5F6-800B-4E9D-9DED-69943C36C063}" type="datetimeFigureOut">
              <a:rPr lang="en-US" smtClean="0"/>
              <a:t>3/13/2015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C03DF8-6DA7-4DAF-9264-B5F2DB8D28E4}" type="slidenum">
              <a:rPr lang="en-US" smtClean="0"/>
              <a:t>‹#›</a:t>
            </a:fld>
            <a:endParaRPr lang="en-US"/>
          </a:p>
        </p:txBody>
      </p:sp>
    </p:spTree>
    <p:extLst>
      <p:ext uri="{BB962C8B-B14F-4D97-AF65-F5344CB8AC3E}">
        <p14:creationId xmlns:p14="http://schemas.microsoft.com/office/powerpoint/2010/main" val="3488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2B5F6-800B-4E9D-9DED-69943C36C063}"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03DF8-6DA7-4DAF-9264-B5F2DB8D28E4}" type="slidenum">
              <a:rPr lang="en-US" smtClean="0"/>
              <a:t>‹#›</a:t>
            </a:fld>
            <a:endParaRPr lang="en-US"/>
          </a:p>
        </p:txBody>
      </p:sp>
    </p:spTree>
    <p:extLst>
      <p:ext uri="{BB962C8B-B14F-4D97-AF65-F5344CB8AC3E}">
        <p14:creationId xmlns:p14="http://schemas.microsoft.com/office/powerpoint/2010/main" val="122887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02B5F6-800B-4E9D-9DED-69943C36C063}" type="datetimeFigureOut">
              <a:rPr lang="en-US" smtClean="0"/>
              <a:t>3/13/2015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C03DF8-6DA7-4DAF-9264-B5F2DB8D28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869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jpeg"/><Relationship Id="rId9"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agkHrYoe4A4?list=UUAvR2Vol4v903dyEP71JEhA"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tlabella@mvcc.edu" TargetMode="External"/><Relationship Id="rId2" Type="http://schemas.openxmlformats.org/officeDocument/2006/relationships/hyperlink" Target="mailto:cdejohn@mvcc.edu" TargetMode="External"/><Relationship Id="rId1" Type="http://schemas.openxmlformats.org/officeDocument/2006/relationships/slideLayout" Target="../slideLayouts/slideLayout2.xml"/><Relationship Id="rId4" Type="http://schemas.openxmlformats.org/officeDocument/2006/relationships/hyperlink" Target="http://www.yeau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715" y="971827"/>
            <a:ext cx="8296515" cy="2801017"/>
          </a:xfrm>
        </p:spPr>
        <p:txBody>
          <a:bodyPr>
            <a:normAutofit fontScale="90000"/>
          </a:bodyPr>
          <a:lstStyle/>
          <a:p>
            <a:r>
              <a:rPr lang="en-US" sz="6500" dirty="0"/>
              <a:t>Adventures in Youth Entrepreneurship: </a:t>
            </a:r>
            <a:r>
              <a:rPr lang="en-US" sz="6500" dirty="0" smtClean="0"/>
              <a:t/>
            </a:r>
            <a:br>
              <a:rPr lang="en-US" sz="6500" dirty="0" smtClean="0"/>
            </a:br>
            <a:r>
              <a:rPr lang="en-US" sz="6500" dirty="0" smtClean="0"/>
              <a:t>The </a:t>
            </a:r>
            <a:r>
              <a:rPr lang="en-US" sz="6500" dirty="0"/>
              <a:t>Young Entrepreneurs Academy (YEA!)</a:t>
            </a:r>
          </a:p>
        </p:txBody>
      </p:sp>
      <p:sp>
        <p:nvSpPr>
          <p:cNvPr id="3" name="Subtitle 2"/>
          <p:cNvSpPr>
            <a:spLocks noGrp="1"/>
          </p:cNvSpPr>
          <p:nvPr>
            <p:ph type="subTitle" idx="1"/>
          </p:nvPr>
        </p:nvSpPr>
        <p:spPr>
          <a:xfrm>
            <a:off x="2387502" y="3884442"/>
            <a:ext cx="10058400" cy="571500"/>
          </a:xfrm>
        </p:spPr>
        <p:txBody>
          <a:bodyPr/>
          <a:lstStyle/>
          <a:p>
            <a:r>
              <a:rPr lang="en-US" b="1" cap="none" dirty="0" smtClean="0"/>
              <a:t>Presented by Carolyn DeJohn And Tressa Labella</a:t>
            </a:r>
            <a:endParaRPr lang="en-US" b="1" cap="non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980" y="4614005"/>
            <a:ext cx="4020520" cy="13830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0649" y="4679138"/>
            <a:ext cx="2485581" cy="13830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7996" y="877725"/>
            <a:ext cx="2496596" cy="2165556"/>
          </a:xfrm>
          <a:prstGeom prst="rect">
            <a:avLst/>
          </a:prstGeom>
        </p:spPr>
      </p:pic>
    </p:spTree>
    <p:extLst>
      <p:ext uri="{BB962C8B-B14F-4D97-AF65-F5344CB8AC3E}">
        <p14:creationId xmlns:p14="http://schemas.microsoft.com/office/powerpoint/2010/main" val="114691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0601" y="1882548"/>
            <a:ext cx="5205879" cy="40227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094" y="2353581"/>
            <a:ext cx="4633308" cy="3080657"/>
          </a:xfrm>
          <a:prstGeom prst="rect">
            <a:avLst/>
          </a:prstGeom>
        </p:spPr>
      </p:pic>
    </p:spTree>
    <p:extLst>
      <p:ext uri="{BB962C8B-B14F-4D97-AF65-F5344CB8AC3E}">
        <p14:creationId xmlns:p14="http://schemas.microsoft.com/office/powerpoint/2010/main" val="382576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459" y="3906203"/>
            <a:ext cx="1299971" cy="16134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5222" y="2112963"/>
            <a:ext cx="2069013" cy="1129620"/>
          </a:xfrm>
          <a:prstGeom prst="rect">
            <a:avLst/>
          </a:prstGeom>
        </p:spPr>
      </p:pic>
      <p:pic>
        <p:nvPicPr>
          <p:cNvPr id="7" name="Picture 6"/>
          <p:cNvPicPr>
            <a:picLocks noChangeAspect="1"/>
          </p:cNvPicPr>
          <p:nvPr/>
        </p:nvPicPr>
        <p:blipFill>
          <a:blip r:embed="rId5"/>
          <a:stretch>
            <a:fillRect/>
          </a:stretch>
        </p:blipFill>
        <p:spPr>
          <a:xfrm>
            <a:off x="3213282" y="3670015"/>
            <a:ext cx="1690953" cy="1688148"/>
          </a:xfrm>
          <a:prstGeom prst="rect">
            <a:avLst/>
          </a:prstGeom>
        </p:spPr>
      </p:pic>
      <p:pic>
        <p:nvPicPr>
          <p:cNvPr id="8" name="Picture 7"/>
          <p:cNvPicPr>
            <a:picLocks noChangeAspect="1"/>
          </p:cNvPicPr>
          <p:nvPr/>
        </p:nvPicPr>
        <p:blipFill rotWithShape="1">
          <a:blip r:embed="rId6"/>
          <a:srcRect t="15992" b="17720"/>
          <a:stretch/>
        </p:blipFill>
        <p:spPr>
          <a:xfrm>
            <a:off x="5134027" y="1925161"/>
            <a:ext cx="2364836" cy="1793240"/>
          </a:xfrm>
          <a:prstGeom prst="rect">
            <a:avLst/>
          </a:prstGeom>
        </p:spPr>
      </p:pic>
      <p:pic>
        <p:nvPicPr>
          <p:cNvPr id="9" name="Picture 8"/>
          <p:cNvPicPr>
            <a:picLocks noChangeAspect="1"/>
          </p:cNvPicPr>
          <p:nvPr/>
        </p:nvPicPr>
        <p:blipFill rotWithShape="1">
          <a:blip r:embed="rId7"/>
          <a:srcRect l="17304" t="19367" r="15213" b="27332"/>
          <a:stretch/>
        </p:blipFill>
        <p:spPr>
          <a:xfrm>
            <a:off x="5134027" y="3879667"/>
            <a:ext cx="2398142" cy="1551214"/>
          </a:xfrm>
          <a:prstGeom prst="rect">
            <a:avLst/>
          </a:prstGeom>
        </p:spPr>
      </p:pic>
      <p:pic>
        <p:nvPicPr>
          <p:cNvPr id="10" name="Picture 9"/>
          <p:cNvPicPr>
            <a:picLocks noChangeAspect="1"/>
          </p:cNvPicPr>
          <p:nvPr/>
        </p:nvPicPr>
        <p:blipFill>
          <a:blip r:embed="rId8"/>
          <a:stretch>
            <a:fillRect/>
          </a:stretch>
        </p:blipFill>
        <p:spPr>
          <a:xfrm>
            <a:off x="7532169" y="1509260"/>
            <a:ext cx="3192125" cy="2021340"/>
          </a:xfrm>
          <a:prstGeom prst="rect">
            <a:avLst/>
          </a:prstGeom>
        </p:spPr>
      </p:pic>
      <p:pic>
        <p:nvPicPr>
          <p:cNvPr id="11" name="Picture 10"/>
          <p:cNvPicPr>
            <a:picLocks noChangeAspect="1"/>
          </p:cNvPicPr>
          <p:nvPr/>
        </p:nvPicPr>
        <p:blipFill>
          <a:blip r:embed="rId9"/>
          <a:stretch>
            <a:fillRect/>
          </a:stretch>
        </p:blipFill>
        <p:spPr>
          <a:xfrm>
            <a:off x="7761961" y="3776900"/>
            <a:ext cx="1955959" cy="1952713"/>
          </a:xfrm>
          <a:prstGeom prst="rect">
            <a:avLst/>
          </a:prstGeom>
        </p:spPr>
      </p:pic>
      <p:pic>
        <p:nvPicPr>
          <p:cNvPr id="12" name="Picture 11"/>
          <p:cNvPicPr>
            <a:picLocks noChangeAspect="1"/>
          </p:cNvPicPr>
          <p:nvPr/>
        </p:nvPicPr>
        <p:blipFill>
          <a:blip r:embed="rId10"/>
          <a:stretch>
            <a:fillRect/>
          </a:stretch>
        </p:blipFill>
        <p:spPr>
          <a:xfrm>
            <a:off x="997175" y="1870379"/>
            <a:ext cx="1608255" cy="1787853"/>
          </a:xfrm>
          <a:prstGeom prst="rect">
            <a:avLst/>
          </a:prstGeom>
        </p:spPr>
      </p:pic>
      <p:sp>
        <p:nvSpPr>
          <p:cNvPr id="13" name="Content Placeholder 12"/>
          <p:cNvSpPr>
            <a:spLocks noGrp="1"/>
          </p:cNvSpPr>
          <p:nvPr>
            <p:ph idx="1"/>
          </p:nvPr>
        </p:nvSpPr>
        <p:spPr/>
        <p:txBody>
          <a:bodyPr/>
          <a:lstStyle/>
          <a:p>
            <a:endParaRPr lang="en-US" dirty="0"/>
          </a:p>
        </p:txBody>
      </p:sp>
    </p:spTree>
    <p:extLst>
      <p:ext uri="{BB962C8B-B14F-4D97-AF65-F5344CB8AC3E}">
        <p14:creationId xmlns:p14="http://schemas.microsoft.com/office/powerpoint/2010/main" val="404817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 Michael Marchio</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755" y="2210934"/>
            <a:ext cx="2737077" cy="3030537"/>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57301" y="1859846"/>
            <a:ext cx="6533061" cy="4355374"/>
          </a:xfrm>
        </p:spPr>
      </p:pic>
    </p:spTree>
    <p:extLst>
      <p:ext uri="{BB962C8B-B14F-4D97-AF65-F5344CB8AC3E}">
        <p14:creationId xmlns:p14="http://schemas.microsoft.com/office/powerpoint/2010/main" val="384113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 </a:t>
            </a:r>
            <a:r>
              <a:rPr lang="en-US" dirty="0" err="1" smtClean="0"/>
              <a:t>Yasmine</a:t>
            </a:r>
            <a:r>
              <a:rPr lang="en-US" dirty="0" smtClean="0"/>
              <a:t> Mohamed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433" y="1895248"/>
            <a:ext cx="6034087" cy="4022725"/>
          </a:xfrm>
        </p:spPr>
      </p:pic>
      <p:pic>
        <p:nvPicPr>
          <p:cNvPr id="5" name="Picture 1"/>
          <p:cNvPicPr>
            <a:picLocks noChangeAspect="1"/>
          </p:cNvPicPr>
          <p:nvPr/>
        </p:nvPicPr>
        <p:blipFill rotWithShape="1">
          <a:blip r:embed="rId4">
            <a:extLst>
              <a:ext uri="{28A0092B-C50C-407E-A947-70E740481C1C}">
                <a14:useLocalDpi xmlns:a14="http://schemas.microsoft.com/office/drawing/2010/main" val="0"/>
              </a:ext>
            </a:extLst>
          </a:blip>
          <a:srcRect r="66250" b="77381"/>
          <a:stretch/>
        </p:blipFill>
        <p:spPr bwMode="auto">
          <a:xfrm>
            <a:off x="7105874" y="2474911"/>
            <a:ext cx="4302045" cy="21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32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 Charles Pilbeam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5777" y="1737360"/>
            <a:ext cx="6034087" cy="4022725"/>
          </a:xfrm>
        </p:spPr>
      </p:pic>
      <p:pic>
        <p:nvPicPr>
          <p:cNvPr id="5" name="Picture 4"/>
          <p:cNvPicPr>
            <a:picLocks noChangeAspect="1"/>
          </p:cNvPicPr>
          <p:nvPr/>
        </p:nvPicPr>
        <p:blipFill>
          <a:blip r:embed="rId4"/>
          <a:stretch>
            <a:fillRect/>
          </a:stretch>
        </p:blipFill>
        <p:spPr>
          <a:xfrm>
            <a:off x="7183780" y="2134900"/>
            <a:ext cx="4387698" cy="2959614"/>
          </a:xfrm>
          <a:prstGeom prst="rect">
            <a:avLst/>
          </a:prstGeom>
        </p:spPr>
      </p:pic>
    </p:spTree>
    <p:extLst>
      <p:ext uri="{BB962C8B-B14F-4D97-AF65-F5344CB8AC3E}">
        <p14:creationId xmlns:p14="http://schemas.microsoft.com/office/powerpoint/2010/main" val="16707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 Jilianne Cady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519" y="1737360"/>
            <a:ext cx="6603274" cy="4402183"/>
          </a:xfrm>
        </p:spPr>
      </p:pic>
      <p:pic>
        <p:nvPicPr>
          <p:cNvPr id="5" name="Picture 4"/>
          <p:cNvPicPr>
            <a:picLocks noChangeAspect="1"/>
          </p:cNvPicPr>
          <p:nvPr/>
        </p:nvPicPr>
        <p:blipFill>
          <a:blip r:embed="rId4"/>
          <a:stretch>
            <a:fillRect/>
          </a:stretch>
        </p:blipFill>
        <p:spPr>
          <a:xfrm>
            <a:off x="7502700" y="2909967"/>
            <a:ext cx="3813000" cy="1403711"/>
          </a:xfrm>
          <a:prstGeom prst="rect">
            <a:avLst/>
          </a:prstGeom>
        </p:spPr>
      </p:pic>
    </p:spTree>
    <p:extLst>
      <p:ext uri="{BB962C8B-B14F-4D97-AF65-F5344CB8AC3E}">
        <p14:creationId xmlns:p14="http://schemas.microsoft.com/office/powerpoint/2010/main" val="308560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7703"/>
            <a:ext cx="10058400" cy="1450757"/>
          </a:xfrm>
        </p:spPr>
        <p:txBody>
          <a:bodyPr/>
          <a:lstStyle/>
          <a:p>
            <a:r>
              <a:rPr lang="en-US" dirty="0" smtClean="0"/>
              <a:t>Economic Impact</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000" dirty="0" smtClean="0"/>
              <a:t>Keeping young people in the area will revitalize the region</a:t>
            </a:r>
          </a:p>
          <a:p>
            <a:pPr lvl="1">
              <a:buFont typeface="Arial" panose="020B0604020202020204" pitchFamily="34" charset="0"/>
              <a:buChar char="•"/>
            </a:pPr>
            <a:r>
              <a:rPr lang="en-US" sz="2000" dirty="0" smtClean="0"/>
              <a:t>Building relationships between business, college, and community</a:t>
            </a:r>
          </a:p>
          <a:p>
            <a:pPr lvl="1">
              <a:buFont typeface="Arial" panose="020B0604020202020204" pitchFamily="34" charset="0"/>
              <a:buChar char="•"/>
            </a:pPr>
            <a:r>
              <a:rPr lang="en-US" sz="2000" dirty="0" smtClean="0"/>
              <a:t>Fostering relationship between local business professionals and the community</a:t>
            </a:r>
          </a:p>
          <a:p>
            <a:pPr lvl="1">
              <a:buFont typeface="Arial" panose="020B0604020202020204" pitchFamily="34" charset="0"/>
              <a:buChar char="•"/>
            </a:pPr>
            <a:r>
              <a:rPr lang="en-US" sz="2000" dirty="0" smtClean="0"/>
              <a:t>Foster relationship between MVCC and local school districts – exposing students to the college campus</a:t>
            </a:r>
          </a:p>
          <a:p>
            <a:pPr lvl="1">
              <a:buFont typeface="Arial" panose="020B0604020202020204" pitchFamily="34" charset="0"/>
              <a:buChar char="•"/>
            </a:pPr>
            <a:r>
              <a:rPr lang="en-US" sz="2000" dirty="0" smtClean="0"/>
              <a:t>Success of program has encouraged sponsorship</a:t>
            </a:r>
          </a:p>
          <a:p>
            <a:pPr lvl="1">
              <a:buFont typeface="Arial" panose="020B0604020202020204" pitchFamily="34" charset="0"/>
              <a:buChar char="•"/>
            </a:pPr>
            <a:r>
              <a:rPr lang="en-US" sz="2000" dirty="0" smtClean="0"/>
              <a:t>Great way for successful Alum to give back – financially and personally </a:t>
            </a:r>
            <a:endParaRPr lang="en-US" sz="2000" dirty="0"/>
          </a:p>
        </p:txBody>
      </p:sp>
    </p:spTree>
    <p:extLst>
      <p:ext uri="{BB962C8B-B14F-4D97-AF65-F5344CB8AC3E}">
        <p14:creationId xmlns:p14="http://schemas.microsoft.com/office/powerpoint/2010/main" val="156003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a:t>
            </a:r>
            <a:endParaRPr lang="en-US" dirty="0"/>
          </a:p>
        </p:txBody>
      </p:sp>
      <p:sp>
        <p:nvSpPr>
          <p:cNvPr id="3" name="Content Placeholder 2"/>
          <p:cNvSpPr>
            <a:spLocks noGrp="1"/>
          </p:cNvSpPr>
          <p:nvPr>
            <p:ph idx="1"/>
          </p:nvPr>
        </p:nvSpPr>
        <p:spPr>
          <a:xfrm>
            <a:off x="1097280" y="2172306"/>
            <a:ext cx="7409906" cy="4023360"/>
          </a:xfrm>
        </p:spPr>
        <p:txBody>
          <a:bodyPr>
            <a:normAutofit/>
          </a:bodyPr>
          <a:lstStyle/>
          <a:p>
            <a:pPr>
              <a:buFont typeface="Arial" panose="020B0604020202020204" pitchFamily="34" charset="0"/>
              <a:buChar char="•"/>
            </a:pPr>
            <a:r>
              <a:rPr lang="en-US" sz="2400" dirty="0" smtClean="0"/>
              <a:t>2013 CEANY James C. Hall Program Award for Exemplary Business/Industry Linkage</a:t>
            </a:r>
          </a:p>
          <a:p>
            <a:pPr>
              <a:buFont typeface="Arial" panose="020B0604020202020204" pitchFamily="34" charset="0"/>
              <a:buChar char="•"/>
            </a:pPr>
            <a:r>
              <a:rPr lang="en-US" sz="2400" dirty="0" smtClean="0"/>
              <a:t>2014 CNY ASTD Best Award – Special Recognition – </a:t>
            </a:r>
          </a:p>
          <a:p>
            <a:pPr marL="0" indent="0">
              <a:buNone/>
            </a:pPr>
            <a:r>
              <a:rPr lang="en-US" sz="2400" dirty="0" smtClean="0"/>
              <a:t>   Future Workforce</a:t>
            </a:r>
          </a:p>
          <a:p>
            <a:pPr>
              <a:buFont typeface="Arial" panose="020B0604020202020204" pitchFamily="34" charset="0"/>
              <a:buChar char="•"/>
            </a:pPr>
            <a:r>
              <a:rPr lang="en-US" sz="2400" dirty="0" smtClean="0"/>
              <a:t>Mohawk Valley Edge Special Recognition -</a:t>
            </a:r>
          </a:p>
          <a:p>
            <a:pPr marL="0" indent="0">
              <a:buNone/>
            </a:pPr>
            <a:r>
              <a:rPr lang="en-US" sz="2400" dirty="0" smtClean="0"/>
              <a:t>  2013 and 2014</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571" y="3217939"/>
            <a:ext cx="4139294" cy="2759529"/>
          </a:xfrm>
          <a:prstGeom prst="rect">
            <a:avLst/>
          </a:prstGeom>
        </p:spPr>
      </p:pic>
    </p:spTree>
    <p:extLst>
      <p:ext uri="{BB962C8B-B14F-4D97-AF65-F5344CB8AC3E}">
        <p14:creationId xmlns:p14="http://schemas.microsoft.com/office/powerpoint/2010/main" val="275269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3103"/>
            <a:ext cx="10058400" cy="1450757"/>
          </a:xfrm>
        </p:spPr>
        <p:txBody>
          <a:bodyPr/>
          <a:lstStyle/>
          <a:p>
            <a:r>
              <a:rPr lang="en-US" dirty="0" smtClean="0"/>
              <a:t>Challenges</a:t>
            </a:r>
            <a:endParaRPr lang="en-US" dirty="0"/>
          </a:p>
        </p:txBody>
      </p:sp>
      <p:sp>
        <p:nvSpPr>
          <p:cNvPr id="3" name="Content Placeholder 2"/>
          <p:cNvSpPr>
            <a:spLocks noGrp="1"/>
          </p:cNvSpPr>
          <p:nvPr>
            <p:ph idx="1"/>
          </p:nvPr>
        </p:nvSpPr>
        <p:spPr>
          <a:xfrm>
            <a:off x="1097280" y="2023534"/>
            <a:ext cx="10058400" cy="4023360"/>
          </a:xfrm>
        </p:spPr>
        <p:txBody>
          <a:bodyPr/>
          <a:lstStyle/>
          <a:p>
            <a:pPr>
              <a:buFont typeface="Arial" panose="020B0604020202020204" pitchFamily="34" charset="0"/>
              <a:buChar char="•"/>
            </a:pPr>
            <a:r>
              <a:rPr lang="en-US" sz="2800" dirty="0" smtClean="0"/>
              <a:t>Tough curriculum and content for age range of students</a:t>
            </a:r>
          </a:p>
          <a:p>
            <a:pPr>
              <a:buFont typeface="Arial" panose="020B0604020202020204" pitchFamily="34" charset="0"/>
              <a:buChar char="•"/>
            </a:pPr>
            <a:r>
              <a:rPr lang="en-US" sz="2800" dirty="0" smtClean="0"/>
              <a:t>Recruiting is tough! Kids are overcommitted. So are parents!</a:t>
            </a:r>
          </a:p>
          <a:p>
            <a:pPr>
              <a:buFont typeface="Arial" panose="020B0604020202020204" pitchFamily="34" charset="0"/>
              <a:buChar char="•"/>
            </a:pPr>
            <a:r>
              <a:rPr lang="en-US" sz="2800" dirty="0" smtClean="0"/>
              <a:t>Time and labor intensive</a:t>
            </a:r>
          </a:p>
          <a:p>
            <a:pPr>
              <a:buFont typeface="Arial" panose="020B0604020202020204" pitchFamily="34" charset="0"/>
              <a:buChar char="•"/>
            </a:pPr>
            <a:r>
              <a:rPr lang="en-US" sz="2800" dirty="0" smtClean="0"/>
              <a:t>Associated costs and fundraising</a:t>
            </a:r>
          </a:p>
          <a:p>
            <a:pPr marL="0" indent="0">
              <a:buNone/>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07942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Perks + Opportunities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Ready made curriculum and YEA! support</a:t>
            </a:r>
          </a:p>
          <a:p>
            <a:pPr>
              <a:buFont typeface="Arial" panose="020B0604020202020204" pitchFamily="34" charset="0"/>
              <a:buChar char="•"/>
            </a:pPr>
            <a:r>
              <a:rPr lang="en-US" dirty="0" smtClean="0"/>
              <a:t>Building partnerships and great outreach: Alumni, Businesses, Chamber </a:t>
            </a:r>
          </a:p>
          <a:p>
            <a:pPr>
              <a:buFont typeface="Arial" panose="020B0604020202020204" pitchFamily="34" charset="0"/>
              <a:buChar char="•"/>
            </a:pPr>
            <a:r>
              <a:rPr lang="en-US" dirty="0" smtClean="0"/>
              <a:t>Great Outreach: Schools, Community</a:t>
            </a:r>
          </a:p>
          <a:p>
            <a:pPr>
              <a:buFont typeface="Arial" panose="020B0604020202020204" pitchFamily="34" charset="0"/>
              <a:buChar char="•"/>
            </a:pPr>
            <a:r>
              <a:rPr lang="en-US" dirty="0" smtClean="0"/>
              <a:t>Students learn real life skills: networking, public speaking, marketing, etc.</a:t>
            </a:r>
          </a:p>
          <a:p>
            <a:pPr>
              <a:buFont typeface="Arial" panose="020B0604020202020204" pitchFamily="34" charset="0"/>
              <a:buChar char="•"/>
            </a:pPr>
            <a:r>
              <a:rPr lang="en-US" dirty="0" smtClean="0"/>
              <a:t>Gets kids comfortable with coming to our college campus</a:t>
            </a:r>
            <a:r>
              <a:rPr lang="en-US" dirty="0"/>
              <a:t> </a:t>
            </a:r>
            <a:r>
              <a:rPr lang="en-US" dirty="0" smtClean="0"/>
              <a:t>= great college recruiting tool</a:t>
            </a:r>
          </a:p>
          <a:p>
            <a:pPr>
              <a:buFont typeface="Arial" panose="020B0604020202020204" pitchFamily="34" charset="0"/>
              <a:buChar char="•"/>
            </a:pPr>
            <a:r>
              <a:rPr lang="en-US" dirty="0" smtClean="0"/>
              <a:t>Big events involve every aspect of the community</a:t>
            </a:r>
          </a:p>
          <a:p>
            <a:pPr lvl="1">
              <a:buFont typeface="Arial" panose="020B0604020202020204" pitchFamily="34" charset="0"/>
              <a:buChar char="•"/>
            </a:pPr>
            <a:r>
              <a:rPr lang="en-US" dirty="0" smtClean="0"/>
              <a:t>Kids, parents, schools, media, business professionals, sponsors</a:t>
            </a:r>
            <a:endParaRPr lang="en-US" dirty="0"/>
          </a:p>
          <a:p>
            <a:pPr>
              <a:buFont typeface="Arial" panose="020B0604020202020204" pitchFamily="34" charset="0"/>
              <a:buChar char="•"/>
            </a:pPr>
            <a:r>
              <a:rPr lang="en-US" dirty="0" smtClean="0"/>
              <a:t>“Feel Good” program</a:t>
            </a:r>
          </a:p>
        </p:txBody>
      </p:sp>
    </p:spTree>
    <p:extLst>
      <p:ext uri="{BB962C8B-B14F-4D97-AF65-F5344CB8AC3E}">
        <p14:creationId xmlns:p14="http://schemas.microsoft.com/office/powerpoint/2010/main" val="202023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 – The Basics</a:t>
            </a:r>
            <a:endParaRPr lang="en-US" dirty="0"/>
          </a:p>
        </p:txBody>
      </p:sp>
      <p:pic>
        <p:nvPicPr>
          <p:cNvPr id="4" name="agkHrYoe4A4"/>
          <p:cNvPicPr>
            <a:picLocks noGrp="1" noRot="1" noChangeAspect="1"/>
          </p:cNvPicPr>
          <p:nvPr>
            <p:ph idx="1"/>
            <a:videoFile r:link="rId1"/>
          </p:nvPr>
        </p:nvPicPr>
        <p:blipFill>
          <a:blip r:embed="rId4"/>
          <a:stretch>
            <a:fillRect/>
          </a:stretch>
        </p:blipFill>
        <p:spPr>
          <a:xfrm>
            <a:off x="3840163" y="2571750"/>
            <a:ext cx="4572000" cy="2571750"/>
          </a:xfrm>
          <a:prstGeom prst="rect">
            <a:avLst/>
          </a:prstGeom>
        </p:spPr>
      </p:pic>
      <p:sp>
        <p:nvSpPr>
          <p:cNvPr id="3" name="TextBox 2"/>
          <p:cNvSpPr txBox="1"/>
          <p:nvPr/>
        </p:nvSpPr>
        <p:spPr>
          <a:xfrm>
            <a:off x="3840163" y="5461000"/>
            <a:ext cx="5151437" cy="646331"/>
          </a:xfrm>
          <a:prstGeom prst="rect">
            <a:avLst/>
          </a:prstGeom>
          <a:noFill/>
        </p:spPr>
        <p:txBody>
          <a:bodyPr wrap="square" rtlCol="0">
            <a:spAutoFit/>
          </a:bodyPr>
          <a:lstStyle/>
          <a:p>
            <a:r>
              <a:rPr lang="en-US" dirty="0"/>
              <a:t>https://www.youtube.com/watch?v=agkHrYoe4A4&amp;list=UUAvR2Vol4v903dyEP71JEhA</a:t>
            </a:r>
          </a:p>
        </p:txBody>
      </p:sp>
    </p:spTree>
    <p:extLst>
      <p:ext uri="{BB962C8B-B14F-4D97-AF65-F5344CB8AC3E}">
        <p14:creationId xmlns:p14="http://schemas.microsoft.com/office/powerpoint/2010/main" val="2406983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3946"/>
            <a:ext cx="10058400" cy="1450757"/>
          </a:xfrm>
        </p:spPr>
        <p:txBody>
          <a:bodyPr/>
          <a:lstStyle/>
          <a:p>
            <a:r>
              <a:rPr lang="en-US" dirty="0" smtClean="0"/>
              <a:t>For More Information</a:t>
            </a:r>
            <a:endParaRPr lang="en-US" dirty="0"/>
          </a:p>
        </p:txBody>
      </p:sp>
      <p:sp>
        <p:nvSpPr>
          <p:cNvPr id="3" name="Content Placeholder 2"/>
          <p:cNvSpPr>
            <a:spLocks noGrp="1"/>
          </p:cNvSpPr>
          <p:nvPr>
            <p:ph idx="1"/>
          </p:nvPr>
        </p:nvSpPr>
        <p:spPr>
          <a:xfrm>
            <a:off x="1097280" y="2123320"/>
            <a:ext cx="10058400" cy="4023360"/>
          </a:xfrm>
        </p:spPr>
        <p:txBody>
          <a:bodyPr>
            <a:normAutofit/>
          </a:bodyPr>
          <a:lstStyle/>
          <a:p>
            <a:pPr algn="ctr"/>
            <a:r>
              <a:rPr lang="en-US" sz="2800" dirty="0" smtClean="0"/>
              <a:t>Carolyn DeJohn: </a:t>
            </a:r>
            <a:r>
              <a:rPr lang="en-US" sz="2800" dirty="0" smtClean="0">
                <a:hlinkClick r:id="rId2"/>
              </a:rPr>
              <a:t>cdejohn@mvcc.edu</a:t>
            </a:r>
            <a:endParaRPr lang="en-US" sz="2800" dirty="0" smtClean="0"/>
          </a:p>
          <a:p>
            <a:pPr algn="ctr"/>
            <a:r>
              <a:rPr lang="en-US" sz="2800" dirty="0" smtClean="0"/>
              <a:t>Tressa LaBella: </a:t>
            </a:r>
            <a:r>
              <a:rPr lang="en-US" sz="2800" dirty="0" smtClean="0">
                <a:hlinkClick r:id="rId3"/>
              </a:rPr>
              <a:t>tlabella@mvcc.edu</a:t>
            </a:r>
            <a:endParaRPr lang="en-US" sz="2800" dirty="0" smtClean="0"/>
          </a:p>
          <a:p>
            <a:pPr algn="ctr"/>
            <a:r>
              <a:rPr lang="en-US" sz="2800" dirty="0" smtClean="0"/>
              <a:t>YEA! Headquarters:</a:t>
            </a:r>
          </a:p>
          <a:p>
            <a:pPr algn="ctr"/>
            <a:r>
              <a:rPr lang="en-US" sz="2800" dirty="0">
                <a:hlinkClick r:id="rId4"/>
              </a:rPr>
              <a:t>http://</a:t>
            </a:r>
            <a:r>
              <a:rPr lang="en-US" sz="2800" dirty="0" smtClean="0">
                <a:hlinkClick r:id="rId4"/>
              </a:rPr>
              <a:t>www.yeausa.org</a:t>
            </a:r>
            <a:endParaRPr lang="en-US" sz="2800" dirty="0" smtClean="0"/>
          </a:p>
          <a:p>
            <a:pPr algn="ctr"/>
            <a:endParaRPr lang="en-US" sz="2800" dirty="0"/>
          </a:p>
          <a:p>
            <a:pPr algn="ctr"/>
            <a:r>
              <a:rPr lang="en-US" sz="3200" dirty="0" smtClean="0"/>
              <a:t>Questions?</a:t>
            </a:r>
            <a:endParaRPr lang="en-US" sz="3200" dirty="0"/>
          </a:p>
        </p:txBody>
      </p:sp>
    </p:spTree>
    <p:extLst>
      <p:ext uri="{BB962C8B-B14F-4D97-AF65-F5344CB8AC3E}">
        <p14:creationId xmlns:p14="http://schemas.microsoft.com/office/powerpoint/2010/main" val="388193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 Headquarters</a:t>
            </a:r>
            <a:endParaRPr lang="en-US" dirty="0"/>
          </a:p>
        </p:txBody>
      </p:sp>
      <p:pic>
        <p:nvPicPr>
          <p:cNvPr id="4" name="Content Placeholder 3"/>
          <p:cNvPicPr>
            <a:picLocks noGrp="1" noChangeAspect="1"/>
          </p:cNvPicPr>
          <p:nvPr>
            <p:ph idx="1"/>
          </p:nvPr>
        </p:nvPicPr>
        <p:blipFill rotWithShape="1">
          <a:blip r:embed="rId3"/>
          <a:srcRect l="18981" t="28092" r="25655" b="32362"/>
          <a:stretch/>
        </p:blipFill>
        <p:spPr>
          <a:xfrm>
            <a:off x="5045528" y="1910443"/>
            <a:ext cx="6829422" cy="3902527"/>
          </a:xfrm>
          <a:prstGeom prst="rect">
            <a:avLst/>
          </a:prstGeom>
        </p:spPr>
      </p:pic>
      <p:sp>
        <p:nvSpPr>
          <p:cNvPr id="5" name="TextBox 4"/>
          <p:cNvSpPr txBox="1"/>
          <p:nvPr/>
        </p:nvSpPr>
        <p:spPr>
          <a:xfrm>
            <a:off x="885008" y="2384378"/>
            <a:ext cx="3752306"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Founded in 2004 at the University of Rochester with support from the Kaufmann Foundation</a:t>
            </a:r>
          </a:p>
          <a:p>
            <a:endParaRPr lang="en-US" sz="2400" dirty="0" smtClean="0"/>
          </a:p>
          <a:p>
            <a:pPr marL="285750" indent="-285750">
              <a:buFont typeface="Arial" panose="020B0604020202020204" pitchFamily="34" charset="0"/>
              <a:buChar char="•"/>
            </a:pPr>
            <a:r>
              <a:rPr lang="en-US" sz="2400" dirty="0" smtClean="0"/>
              <a:t>Currently 94 Chapters in the USA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020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 At MVCC - By the Numbers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 </a:t>
            </a:r>
            <a:r>
              <a:rPr lang="en-US" sz="3200" dirty="0" smtClean="0"/>
              <a:t>30</a:t>
            </a:r>
            <a:r>
              <a:rPr lang="en-US" dirty="0" smtClean="0"/>
              <a:t> WEEKS</a:t>
            </a:r>
          </a:p>
          <a:p>
            <a:pPr>
              <a:buFont typeface="Arial" panose="020B0604020202020204" pitchFamily="34" charset="0"/>
              <a:buChar char="•"/>
            </a:pPr>
            <a:r>
              <a:rPr lang="en-US" dirty="0" smtClean="0"/>
              <a:t>MAX OF </a:t>
            </a:r>
            <a:r>
              <a:rPr lang="en-US" sz="3200" dirty="0" smtClean="0"/>
              <a:t>22 </a:t>
            </a:r>
            <a:r>
              <a:rPr lang="en-US" dirty="0" smtClean="0"/>
              <a:t>STUDENTS</a:t>
            </a:r>
          </a:p>
          <a:p>
            <a:pPr>
              <a:buFont typeface="Arial" panose="020B0604020202020204" pitchFamily="34" charset="0"/>
              <a:buChar char="•"/>
            </a:pPr>
            <a:r>
              <a:rPr lang="en-US" sz="3200" dirty="0" smtClean="0"/>
              <a:t>3 </a:t>
            </a:r>
            <a:r>
              <a:rPr lang="en-US" dirty="0" smtClean="0"/>
              <a:t>INSTRUCTORS</a:t>
            </a:r>
          </a:p>
          <a:p>
            <a:pPr>
              <a:buFont typeface="Arial" panose="020B0604020202020204" pitchFamily="34" charset="0"/>
              <a:buChar char="•"/>
            </a:pPr>
            <a:r>
              <a:rPr lang="en-US" sz="3200" dirty="0" smtClean="0"/>
              <a:t>6 </a:t>
            </a:r>
            <a:r>
              <a:rPr lang="en-US" dirty="0" smtClean="0"/>
              <a:t>FIELDTRIPS</a:t>
            </a:r>
          </a:p>
          <a:p>
            <a:pPr>
              <a:buFont typeface="Arial" panose="020B0604020202020204" pitchFamily="34" charset="0"/>
              <a:buChar char="•"/>
            </a:pPr>
            <a:r>
              <a:rPr lang="en-US" sz="3200" dirty="0" smtClean="0"/>
              <a:t>40+ </a:t>
            </a:r>
            <a:r>
              <a:rPr lang="en-US" dirty="0" smtClean="0"/>
              <a:t>GUEST SPEAKERS, DESIGNERS, MENTORS, ETC.</a:t>
            </a:r>
          </a:p>
          <a:p>
            <a:pPr>
              <a:buFont typeface="Arial" panose="020B0604020202020204" pitchFamily="34" charset="0"/>
              <a:buChar char="•"/>
            </a:pPr>
            <a:r>
              <a:rPr lang="en-US" sz="3200" dirty="0" smtClean="0"/>
              <a:t>3 </a:t>
            </a:r>
            <a:r>
              <a:rPr lang="en-US" dirty="0" smtClean="0"/>
              <a:t>MAJOR EVENTS</a:t>
            </a:r>
          </a:p>
          <a:p>
            <a:pPr>
              <a:buFont typeface="Arial" panose="020B0604020202020204" pitchFamily="34" charset="0"/>
              <a:buChar char="•"/>
            </a:pPr>
            <a:r>
              <a:rPr lang="en-US" sz="2800" dirty="0" smtClean="0"/>
              <a:t>5 </a:t>
            </a:r>
            <a:r>
              <a:rPr lang="en-US" dirty="0" smtClean="0"/>
              <a:t>MAJOR SPONSORS</a:t>
            </a:r>
          </a:p>
          <a:p>
            <a:pPr>
              <a:buFont typeface="Arial" panose="020B0604020202020204" pitchFamily="34" charset="0"/>
              <a:buChar char="•"/>
            </a:pPr>
            <a:endParaRPr lang="en-US" dirty="0" smtClean="0"/>
          </a:p>
          <a:p>
            <a:pPr marL="0" indent="0">
              <a:buNone/>
            </a:pPr>
            <a:endParaRPr lang="en-US" dirty="0"/>
          </a:p>
        </p:txBody>
      </p:sp>
    </p:spTree>
    <p:extLst>
      <p:ext uri="{BB962C8B-B14F-4D97-AF65-F5344CB8AC3E}">
        <p14:creationId xmlns:p14="http://schemas.microsoft.com/office/powerpoint/2010/main" val="3052186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SPEAKERS</a:t>
            </a:r>
            <a:endParaRPr lang="en-US" dirty="0"/>
          </a:p>
        </p:txBody>
      </p:sp>
      <p:sp>
        <p:nvSpPr>
          <p:cNvPr id="3" name="Content Placeholder 2"/>
          <p:cNvSpPr>
            <a:spLocks noGrp="1"/>
          </p:cNvSpPr>
          <p:nvPr>
            <p:ph idx="1"/>
          </p:nvPr>
        </p:nvSpPr>
        <p:spPr/>
        <p:txBody>
          <a:bodyPr numCol="2">
            <a:normAutofit/>
          </a:bodyPr>
          <a:lstStyle/>
          <a:p>
            <a:pPr marL="457200" marR="0" indent="0">
              <a:lnSpc>
                <a:spcPct val="107000"/>
              </a:lnSpc>
              <a:spcBef>
                <a:spcPts val="0"/>
              </a:spcBef>
              <a:spcAft>
                <a:spcPts val="0"/>
              </a:spcAft>
              <a:buNone/>
            </a:pPr>
            <a:r>
              <a:rPr lang="en-US" i="1" dirty="0">
                <a:latin typeface="Cambria" panose="02040503050406030204" pitchFamily="18" charset="0"/>
                <a:ea typeface="Calibri" panose="020F0502020204030204" pitchFamily="34" charset="0"/>
                <a:cs typeface="Times New Roman" panose="02020603050405020304" pitchFamily="18" charset="0"/>
              </a:rPr>
              <a:t>Guest speakers present in class for about an hour on topics such </a:t>
            </a:r>
            <a:r>
              <a:rPr lang="en-US" i="1" dirty="0" smtClean="0">
                <a:latin typeface="Cambria" panose="02040503050406030204" pitchFamily="18" charset="0"/>
                <a:ea typeface="Calibri" panose="020F0502020204030204" pitchFamily="34" charset="0"/>
                <a:cs typeface="Times New Roman" panose="02020603050405020304" pitchFamily="18" charset="0"/>
              </a:rPr>
              <a:t>as</a:t>
            </a:r>
            <a:r>
              <a:rPr lang="en-US" i="1" dirty="0">
                <a:latin typeface="Cambria" panose="02040503050406030204" pitchFamily="18" charset="0"/>
                <a:ea typeface="Calibri" panose="020F0502020204030204" pitchFamily="34" charset="0"/>
                <a:cs typeface="Times New Roman" panose="02020603050405020304" pitchFamily="18" charset="0"/>
              </a:rPr>
              <a:t>:</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Law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Accounting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Insurance and Risk Management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Niche Marketing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Designations and Awards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Government Resources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Taxes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Social Entrepreneurship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Banking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Media Marketing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mbria" panose="020405030504060302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i="1" dirty="0">
                <a:latin typeface="Cambria" panose="02040503050406030204" pitchFamily="18" charset="0"/>
                <a:ea typeface="Calibri" panose="020F0502020204030204" pitchFamily="34" charset="0"/>
                <a:cs typeface="Times New Roman" panose="02020603050405020304" pitchFamily="18" charset="0"/>
              </a:rPr>
              <a:t>Additional Participants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Notary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smtClean="0">
                <a:latin typeface="Cambria" panose="02040503050406030204" pitchFamily="18" charset="0"/>
                <a:ea typeface="Calibri" panose="020F0502020204030204" pitchFamily="34" charset="0"/>
                <a:cs typeface="Times New Roman" panose="02020603050405020304" pitchFamily="18" charset="0"/>
              </a:rPr>
              <a:t>Emcee for Investor Panel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Graphic Designers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Web Developers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Business Plan Reviewers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mbria" panose="02040503050406030204" pitchFamily="18" charset="0"/>
              <a:buChar char="-"/>
            </a:pPr>
            <a:r>
              <a:rPr lang="en-US" dirty="0">
                <a:latin typeface="Cambria" panose="02040503050406030204" pitchFamily="18" charset="0"/>
                <a:ea typeface="Calibri" panose="020F0502020204030204" pitchFamily="34" charset="0"/>
                <a:cs typeface="Times New Roman" panose="02020603050405020304" pitchFamily="18" charset="0"/>
              </a:rPr>
              <a:t>Local CEOs (for CEO roundtable) </a:t>
            </a:r>
            <a:endParaRPr lang="en-US" dirty="0" smtClean="0">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mbria" panose="02040503050406030204" pitchFamily="18" charset="0"/>
              <a:buChar char="-"/>
            </a:pPr>
            <a:r>
              <a:rPr lang="en-US" dirty="0" smtClean="0">
                <a:latin typeface="Cambria" panose="02040503050406030204" pitchFamily="18" charset="0"/>
                <a:ea typeface="Calibri" panose="020F0502020204030204" pitchFamily="34" charset="0"/>
                <a:cs typeface="Times New Roman" panose="02020603050405020304" pitchFamily="18" charset="0"/>
              </a:rPr>
              <a:t>Local Media Personalities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8065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a:xfrm>
            <a:off x="1097280" y="2125134"/>
            <a:ext cx="10058400" cy="4023360"/>
          </a:xfrm>
        </p:spPr>
        <p:txBody>
          <a:bodyPr>
            <a:normAutofit/>
          </a:bodyPr>
          <a:lstStyle/>
          <a:p>
            <a:pPr algn="ctr">
              <a:buFont typeface="Arial" panose="020B0604020202020204" pitchFamily="34" charset="0"/>
              <a:buChar char="•"/>
            </a:pPr>
            <a:r>
              <a:rPr lang="en-US" sz="4000" dirty="0" smtClean="0"/>
              <a:t>The Big Idea</a:t>
            </a:r>
          </a:p>
          <a:p>
            <a:pPr algn="ctr">
              <a:buFont typeface="Arial" panose="020B0604020202020204" pitchFamily="34" charset="0"/>
              <a:buChar char="•"/>
            </a:pPr>
            <a:r>
              <a:rPr lang="en-US" sz="4000" dirty="0" smtClean="0"/>
              <a:t>The </a:t>
            </a:r>
            <a:r>
              <a:rPr lang="en-US" sz="4000" dirty="0"/>
              <a:t>Business Plan &amp; </a:t>
            </a:r>
            <a:r>
              <a:rPr lang="en-US" sz="4000" dirty="0" smtClean="0"/>
              <a:t>Pitch</a:t>
            </a:r>
          </a:p>
          <a:p>
            <a:pPr algn="ctr">
              <a:buFont typeface="Arial" panose="020B0604020202020204" pitchFamily="34" charset="0"/>
              <a:buChar char="•"/>
            </a:pPr>
            <a:r>
              <a:rPr lang="en-US" sz="4000" dirty="0" smtClean="0"/>
              <a:t>The </a:t>
            </a:r>
            <a:r>
              <a:rPr lang="en-US" sz="4000" dirty="0"/>
              <a:t>Launch</a:t>
            </a:r>
            <a:r>
              <a:rPr lang="en-US" sz="4000" dirty="0" smtClean="0"/>
              <a:t>!</a:t>
            </a:r>
            <a:endParaRPr lang="en-US" sz="4000" dirty="0"/>
          </a:p>
        </p:txBody>
      </p:sp>
    </p:spTree>
    <p:extLst>
      <p:ext uri="{BB962C8B-B14F-4D97-AF65-F5344CB8AC3E}">
        <p14:creationId xmlns:p14="http://schemas.microsoft.com/office/powerpoint/2010/main" val="254953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Events</a:t>
            </a:r>
            <a:endParaRPr lang="en-US" dirty="0"/>
          </a:p>
        </p:txBody>
      </p:sp>
      <p:sp>
        <p:nvSpPr>
          <p:cNvPr id="3" name="Content Placeholder 2"/>
          <p:cNvSpPr>
            <a:spLocks noGrp="1"/>
          </p:cNvSpPr>
          <p:nvPr>
            <p:ph idx="1"/>
          </p:nvPr>
        </p:nvSpPr>
        <p:spPr>
          <a:xfrm>
            <a:off x="1097280" y="2253949"/>
            <a:ext cx="10058400" cy="4023360"/>
          </a:xfrm>
        </p:spPr>
        <p:txBody>
          <a:bodyPr>
            <a:normAutofit/>
          </a:bodyPr>
          <a:lstStyle/>
          <a:p>
            <a:pPr>
              <a:buFont typeface="Arial" panose="020B0604020202020204" pitchFamily="34" charset="0"/>
              <a:buChar char="•"/>
            </a:pPr>
            <a:r>
              <a:rPr lang="en-US" sz="2800" dirty="0" smtClean="0"/>
              <a:t>Investor Panel (aka, Shark Tank)</a:t>
            </a:r>
          </a:p>
          <a:p>
            <a:pPr>
              <a:buFont typeface="Arial" panose="020B0604020202020204" pitchFamily="34" charset="0"/>
              <a:buChar char="•"/>
            </a:pPr>
            <a:r>
              <a:rPr lang="en-US" sz="2800" dirty="0" smtClean="0"/>
              <a:t>Trade Show Event</a:t>
            </a:r>
          </a:p>
          <a:p>
            <a:pPr>
              <a:buFont typeface="Arial" panose="020B0604020202020204" pitchFamily="34" charset="0"/>
              <a:buChar char="•"/>
            </a:pPr>
            <a:r>
              <a:rPr lang="en-US" sz="2800" dirty="0" smtClean="0"/>
              <a:t>Graduation</a:t>
            </a:r>
          </a:p>
          <a:p>
            <a:pPr>
              <a:buFont typeface="Arial" panose="020B0604020202020204" pitchFamily="34" charset="0"/>
              <a:buChar char="•"/>
            </a:pPr>
            <a:r>
              <a:rPr lang="en-US" sz="2800" dirty="0" smtClean="0"/>
              <a:t>Saunders Scholars Competition</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737" y="1997528"/>
            <a:ext cx="5812101" cy="3864429"/>
          </a:xfrm>
          <a:prstGeom prst="rect">
            <a:avLst/>
          </a:prstGeom>
        </p:spPr>
      </p:pic>
    </p:spTree>
    <p:extLst>
      <p:ext uri="{BB962C8B-B14F-4D97-AF65-F5344CB8AC3E}">
        <p14:creationId xmlns:p14="http://schemas.microsoft.com/office/powerpoint/2010/main" val="5130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603"/>
            <a:ext cx="10058400" cy="1450757"/>
          </a:xfrm>
        </p:spPr>
        <p:txBody>
          <a:bodyPr/>
          <a:lstStyle/>
          <a:p>
            <a:r>
              <a:rPr lang="en-US" dirty="0" smtClean="0"/>
              <a:t>Program Costs</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a:t>Franchising Fee $7,600.00</a:t>
            </a:r>
          </a:p>
          <a:p>
            <a:pPr lvl="1">
              <a:buFont typeface="Arial" panose="020B0604020202020204" pitchFamily="34" charset="0"/>
              <a:buChar char="•"/>
            </a:pPr>
            <a:r>
              <a:rPr lang="en-US" sz="2400" dirty="0"/>
              <a:t>Busing Fees </a:t>
            </a:r>
            <a:r>
              <a:rPr lang="en-US" sz="2400" dirty="0" smtClean="0"/>
              <a:t>for Field Trips</a:t>
            </a:r>
            <a:endParaRPr lang="en-US" sz="2400" dirty="0"/>
          </a:p>
          <a:p>
            <a:pPr lvl="1">
              <a:buFont typeface="Arial" panose="020B0604020202020204" pitchFamily="34" charset="0"/>
              <a:buChar char="•"/>
            </a:pPr>
            <a:r>
              <a:rPr lang="en-US" sz="2400" dirty="0"/>
              <a:t>Catering for Events </a:t>
            </a:r>
          </a:p>
          <a:p>
            <a:pPr lvl="1">
              <a:buFont typeface="Arial" panose="020B0604020202020204" pitchFamily="34" charset="0"/>
              <a:buChar char="•"/>
            </a:pPr>
            <a:r>
              <a:rPr lang="en-US" sz="2400" dirty="0"/>
              <a:t>Scholarships </a:t>
            </a:r>
          </a:p>
          <a:p>
            <a:pPr lvl="1">
              <a:buFont typeface="Arial" panose="020B0604020202020204" pitchFamily="34" charset="0"/>
              <a:buChar char="•"/>
            </a:pPr>
            <a:r>
              <a:rPr lang="en-US" sz="2400" dirty="0"/>
              <a:t>Instructors</a:t>
            </a:r>
          </a:p>
          <a:p>
            <a:pPr lvl="1">
              <a:buFont typeface="Arial" panose="020B0604020202020204" pitchFamily="34" charset="0"/>
              <a:buChar char="•"/>
            </a:pPr>
            <a:r>
              <a:rPr lang="en-US" sz="2400" dirty="0"/>
              <a:t>Assistant Program </a:t>
            </a:r>
            <a:r>
              <a:rPr lang="en-US" sz="2400" dirty="0" smtClean="0"/>
              <a:t>Manager</a:t>
            </a:r>
          </a:p>
          <a:p>
            <a:pPr lvl="1">
              <a:buFont typeface="Arial" panose="020B0604020202020204" pitchFamily="34" charset="0"/>
              <a:buChar char="•"/>
            </a:pPr>
            <a:r>
              <a:rPr lang="en-US" sz="2400" dirty="0" smtClean="0"/>
              <a:t>Various Supplies, Printing Costs</a:t>
            </a:r>
            <a:endParaRPr lang="en-US" sz="2400" dirty="0"/>
          </a:p>
          <a:p>
            <a:endParaRPr lang="en-US" dirty="0"/>
          </a:p>
        </p:txBody>
      </p:sp>
    </p:spTree>
    <p:extLst>
      <p:ext uri="{BB962C8B-B14F-4D97-AF65-F5344CB8AC3E}">
        <p14:creationId xmlns:p14="http://schemas.microsoft.com/office/powerpoint/2010/main" val="43913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Cultivation: Fundraising is Key</a:t>
            </a:r>
            <a:endParaRPr lang="en-US" dirty="0"/>
          </a:p>
        </p:txBody>
      </p:sp>
      <p:sp>
        <p:nvSpPr>
          <p:cNvPr id="3" name="Content Placeholder 2"/>
          <p:cNvSpPr>
            <a:spLocks noGrp="1"/>
          </p:cNvSpPr>
          <p:nvPr>
            <p:ph idx="1"/>
          </p:nvPr>
        </p:nvSpPr>
        <p:spPr/>
        <p:txBody>
          <a:bodyPr/>
          <a:lstStyle/>
          <a:p>
            <a:pPr lvl="0"/>
            <a:r>
              <a:rPr lang="en-US" dirty="0"/>
              <a:t>Greater Utica Chamber of Commerce</a:t>
            </a:r>
          </a:p>
          <a:p>
            <a:pPr lvl="0"/>
            <a:r>
              <a:rPr lang="en-US" dirty="0"/>
              <a:t>Beebe Construction </a:t>
            </a:r>
          </a:p>
          <a:p>
            <a:pPr lvl="0"/>
            <a:r>
              <a:rPr lang="en-US" dirty="0"/>
              <a:t>Mohawk Limited</a:t>
            </a:r>
          </a:p>
          <a:p>
            <a:pPr lvl="0"/>
            <a:r>
              <a:rPr lang="en-US" dirty="0"/>
              <a:t>First Source</a:t>
            </a:r>
          </a:p>
          <a:p>
            <a:pPr lvl="0"/>
            <a:r>
              <a:rPr lang="en-US" dirty="0"/>
              <a:t>M&amp;T Bank </a:t>
            </a:r>
          </a:p>
          <a:p>
            <a:endParaRPr lang="en-US" dirty="0" smtClean="0"/>
          </a:p>
          <a:p>
            <a:r>
              <a:rPr lang="en-US" smtClean="0"/>
              <a:t>…Possibility </a:t>
            </a:r>
            <a:r>
              <a:rPr lang="en-US" dirty="0" smtClean="0"/>
              <a:t>for variety of community grants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267" y="3505869"/>
            <a:ext cx="3127473" cy="60834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34" r="334" b="32210"/>
          <a:stretch/>
        </p:blipFill>
        <p:spPr>
          <a:xfrm>
            <a:off x="8581277" y="3332842"/>
            <a:ext cx="2391523" cy="1080808"/>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0646" t="6933" r="11249" b="56030"/>
          <a:stretch/>
        </p:blipFill>
        <p:spPr>
          <a:xfrm>
            <a:off x="9183764" y="1867384"/>
            <a:ext cx="1971916" cy="120976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014" y="2101428"/>
            <a:ext cx="2670263" cy="86624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929" y="4761316"/>
            <a:ext cx="2185622" cy="1216152"/>
          </a:xfrm>
          <a:prstGeom prst="rect">
            <a:avLst/>
          </a:prstGeom>
        </p:spPr>
      </p:pic>
    </p:spTree>
    <p:extLst>
      <p:ext uri="{BB962C8B-B14F-4D97-AF65-F5344CB8AC3E}">
        <p14:creationId xmlns:p14="http://schemas.microsoft.com/office/powerpoint/2010/main" val="15314562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282</TotalTime>
  <Words>1484</Words>
  <Application>Microsoft Office PowerPoint</Application>
  <PresentationFormat>Widescreen</PresentationFormat>
  <Paragraphs>181</Paragraphs>
  <Slides>20</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Times New Roman</vt:lpstr>
      <vt:lpstr>Retrospect</vt:lpstr>
      <vt:lpstr>Adventures in Youth Entrepreneurship:  The Young Entrepreneurs Academy (YEA!)</vt:lpstr>
      <vt:lpstr>YEA! – The Basics</vt:lpstr>
      <vt:lpstr>YEA Headquarters</vt:lpstr>
      <vt:lpstr>YEA! At MVCC - By the Numbers</vt:lpstr>
      <vt:lpstr>GUEST SPEAKERS</vt:lpstr>
      <vt:lpstr>Curriculum</vt:lpstr>
      <vt:lpstr>The Main Events</vt:lpstr>
      <vt:lpstr>Program Costs</vt:lpstr>
      <vt:lpstr>Cultivation: Fundraising is Key</vt:lpstr>
      <vt:lpstr>The Students</vt:lpstr>
      <vt:lpstr>The Businesses</vt:lpstr>
      <vt:lpstr>Student Profile: Michael Marchio</vt:lpstr>
      <vt:lpstr>Student Profile: Yasmine Mohamed</vt:lpstr>
      <vt:lpstr>Student Profile: Charles Pilbeam</vt:lpstr>
      <vt:lpstr>Student Profile: Jilianne Cady</vt:lpstr>
      <vt:lpstr>Economic Impact</vt:lpstr>
      <vt:lpstr>Recognition</vt:lpstr>
      <vt:lpstr>Challenges</vt:lpstr>
      <vt:lpstr>Perks + Opportunities</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Adventures in Youth Entrepreneurship:  The Young Entrepreneurs Academy (YEA!)</dc:title>
  <dc:creator>Carolyn DeJohn</dc:creator>
  <cp:lastModifiedBy>Jill M Pippin</cp:lastModifiedBy>
  <cp:revision>19</cp:revision>
  <cp:lastPrinted>2014-11-04T14:53:13Z</cp:lastPrinted>
  <dcterms:created xsi:type="dcterms:W3CDTF">2014-10-24T13:56:35Z</dcterms:created>
  <dcterms:modified xsi:type="dcterms:W3CDTF">2015-03-13T13:57:22Z</dcterms:modified>
</cp:coreProperties>
</file>